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82" r:id="rId2"/>
    <p:sldId id="386" r:id="rId3"/>
    <p:sldId id="388" r:id="rId4"/>
    <p:sldId id="389" r:id="rId5"/>
    <p:sldId id="390" r:id="rId6"/>
    <p:sldId id="391" r:id="rId7"/>
    <p:sldId id="392" r:id="rId8"/>
    <p:sldId id="393" r:id="rId9"/>
    <p:sldId id="372" r:id="rId10"/>
  </p:sldIdLst>
  <p:sldSz cx="12195175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FF00FF"/>
    <a:srgbClr val="CC9B00"/>
    <a:srgbClr val="000000"/>
    <a:srgbClr val="DBC05B"/>
    <a:srgbClr val="BFBFBF"/>
    <a:srgbClr val="D9D9D9"/>
    <a:srgbClr val="C69135"/>
    <a:srgbClr val="C57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552" y="72"/>
      </p:cViewPr>
      <p:guideLst>
        <p:guide orient="horz" pos="4319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4FFA8-7E0C-4803-A4C6-3DDD6AB6E33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D64D-B72C-4FF8-85BB-4AA899BC1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9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7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1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24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2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9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70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9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0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0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24BF-67B8-48BD-9ABF-36DACBACC99B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2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个人简历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31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个人项目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800" dirty="0" err="1"/>
              <a:t>kaggle</a:t>
            </a:r>
            <a:r>
              <a:rPr lang="zh-CN" altLang="zh-CN" sz="2800" dirty="0"/>
              <a:t>竞赛，泰坎尼克号幸存者、遇难者分类项目。全球排名</a:t>
            </a:r>
            <a:r>
              <a:rPr lang="en-US" altLang="zh-CN" sz="2800" dirty="0"/>
              <a:t>2%</a:t>
            </a:r>
            <a:endParaRPr lang="zh-CN" altLang="zh-CN" sz="2800" dirty="0"/>
          </a:p>
          <a:p>
            <a:pPr lvl="0"/>
            <a:r>
              <a:rPr lang="zh-CN" altLang="zh-CN" sz="2800" dirty="0"/>
              <a:t>个人项目：基于</a:t>
            </a:r>
            <a:r>
              <a:rPr lang="en-US" altLang="zh-CN" sz="2800" dirty="0"/>
              <a:t>SVM</a:t>
            </a:r>
            <a:r>
              <a:rPr lang="zh-CN" altLang="zh-CN" sz="2800" dirty="0"/>
              <a:t>和</a:t>
            </a:r>
            <a:r>
              <a:rPr lang="en-US" altLang="zh-CN" sz="2800" dirty="0"/>
              <a:t>ANN</a:t>
            </a:r>
            <a:r>
              <a:rPr lang="zh-CN" altLang="zh-CN" sz="2800" dirty="0"/>
              <a:t>的车牌识别系统 </a:t>
            </a:r>
          </a:p>
          <a:p>
            <a:pPr lvl="0"/>
            <a:r>
              <a:rPr lang="zh-CN" altLang="zh-CN" sz="2800" dirty="0"/>
              <a:t>个人项目：基于数字图像处理和</a:t>
            </a:r>
            <a:r>
              <a:rPr lang="en-US" altLang="zh-CN" sz="2800" dirty="0"/>
              <a:t>SVM</a:t>
            </a:r>
            <a:r>
              <a:rPr lang="zh-CN" altLang="zh-CN" sz="2800" dirty="0"/>
              <a:t>的花卉识别系统</a:t>
            </a:r>
          </a:p>
          <a:p>
            <a:pPr lvl="0"/>
            <a:r>
              <a:rPr lang="zh-CN" altLang="zh-CN" sz="2800" dirty="0"/>
              <a:t>个人项目：基于运动目标的车辆识别算法</a:t>
            </a:r>
          </a:p>
          <a:p>
            <a:pPr lvl="0"/>
            <a:r>
              <a:rPr lang="zh-CN" altLang="zh-CN" sz="2800" dirty="0"/>
              <a:t>个人项目：安卓平台深度学习实时车辆检测算法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872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/>
        </p:nvSpPr>
        <p:spPr>
          <a:xfrm>
            <a:off x="336947" y="3406450"/>
            <a:ext cx="11539325" cy="233498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5214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6239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852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616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73629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61883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8985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718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5371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9465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5089" y="2482169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277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84747" y="3679743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2" y="3226688"/>
              <a:ext cx="419134" cy="26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913389" y="3501008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164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4971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81277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微软雅黑" pitchFamily="34" charset="-122"/>
              </a:rPr>
              <a:t>基于机器学习的泰坦尼克号幸存者预测</a:t>
            </a:r>
            <a:endParaRPr lang="zh-CN" altLang="en-US" sz="2799" dirty="0"/>
          </a:p>
        </p:txBody>
      </p:sp>
      <p:sp>
        <p:nvSpPr>
          <p:cNvPr id="58" name="椭圆 57"/>
          <p:cNvSpPr/>
          <p:nvPr/>
        </p:nvSpPr>
        <p:spPr>
          <a:xfrm>
            <a:off x="529013" y="3477016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77085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5317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11091" y="24509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准备数据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2413292" y="388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分析数据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4735760" y="38821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特征选择</a:t>
            </a:r>
            <a:endParaRPr lang="en-US" altLang="zh-CN" dirty="0"/>
          </a:p>
        </p:txBody>
      </p:sp>
      <p:grpSp>
        <p:nvGrpSpPr>
          <p:cNvPr id="64" name="组合 63"/>
          <p:cNvGrpSpPr/>
          <p:nvPr/>
        </p:nvGrpSpPr>
        <p:grpSpPr>
          <a:xfrm>
            <a:off x="3212307" y="2531948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6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6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12830" y="3691567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69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7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858690" y="26604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数据清洗</a:t>
            </a:r>
            <a:endParaRPr lang="en-US" altLang="zh-CN" dirty="0"/>
          </a:p>
        </p:txBody>
      </p:sp>
      <p:grpSp>
        <p:nvGrpSpPr>
          <p:cNvPr id="74" name="组合 73"/>
          <p:cNvGrpSpPr/>
          <p:nvPr/>
        </p:nvGrpSpPr>
        <p:grpSpPr>
          <a:xfrm>
            <a:off x="6184789" y="2450936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7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7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05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sp>
        <p:nvSpPr>
          <p:cNvPr id="78" name="矩形 77"/>
          <p:cNvSpPr/>
          <p:nvPr/>
        </p:nvSpPr>
        <p:spPr>
          <a:xfrm>
            <a:off x="6928551" y="24910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建立模型</a:t>
            </a:r>
            <a:endParaRPr lang="en-US" altLang="zh-CN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276614" y="3657089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80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8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06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82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8089853" y="38832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效果评估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7" y="822969"/>
            <a:ext cx="2592288" cy="160962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3" y="4053253"/>
            <a:ext cx="1466127" cy="2345803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14" y="1121014"/>
            <a:ext cx="3092465" cy="1172646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52" y="4720371"/>
            <a:ext cx="1761250" cy="1569599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0245" r="11473"/>
          <a:stretch/>
        </p:blipFill>
        <p:spPr>
          <a:xfrm>
            <a:off x="6258294" y="636678"/>
            <a:ext cx="3128888" cy="165683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r="2073"/>
          <a:stretch/>
        </p:blipFill>
        <p:spPr>
          <a:xfrm>
            <a:off x="5668771" y="4534326"/>
            <a:ext cx="6207501" cy="17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45" grpId="0"/>
      <p:bldP spid="58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/>
        </p:nvSpPr>
        <p:spPr>
          <a:xfrm>
            <a:off x="336947" y="3406450"/>
            <a:ext cx="11539325" cy="233498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5214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6239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852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616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73629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61883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8985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718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5371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9465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5089" y="2482169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277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84747" y="3679743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2" y="3226688"/>
              <a:ext cx="419134" cy="26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913389" y="3501008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164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4971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81277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基于</a:t>
            </a:r>
            <a:r>
              <a:rPr lang="en-US" altLang="zh-CN" dirty="0"/>
              <a:t>SVM</a:t>
            </a:r>
            <a:r>
              <a:rPr lang="zh-CN" altLang="zh-CN" dirty="0"/>
              <a:t>和</a:t>
            </a:r>
            <a:r>
              <a:rPr lang="en-US" altLang="zh-CN" dirty="0"/>
              <a:t>ANN</a:t>
            </a:r>
            <a:r>
              <a:rPr lang="zh-CN" altLang="zh-CN" dirty="0"/>
              <a:t>的车牌识别系统</a:t>
            </a:r>
            <a:endParaRPr lang="zh-CN" altLang="en-US" sz="2799" dirty="0"/>
          </a:p>
        </p:txBody>
      </p:sp>
      <p:sp>
        <p:nvSpPr>
          <p:cNvPr id="58" name="椭圆 57"/>
          <p:cNvSpPr/>
          <p:nvPr/>
        </p:nvSpPr>
        <p:spPr>
          <a:xfrm>
            <a:off x="529013" y="3477016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77085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5317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11091" y="24509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准备数据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2413292" y="3882498"/>
            <a:ext cx="1107996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图像分割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sz="1400" dirty="0" smtClean="0"/>
          </a:p>
          <a:p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4735760" y="38821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字符分割</a:t>
            </a:r>
            <a:endParaRPr lang="en-US" altLang="zh-CN" dirty="0"/>
          </a:p>
        </p:txBody>
      </p:sp>
      <p:grpSp>
        <p:nvGrpSpPr>
          <p:cNvPr id="64" name="组合 63"/>
          <p:cNvGrpSpPr/>
          <p:nvPr/>
        </p:nvGrpSpPr>
        <p:grpSpPr>
          <a:xfrm>
            <a:off x="3212307" y="2531948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6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6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12830" y="3691567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69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7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858690" y="2660474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SVM</a:t>
            </a:r>
            <a:r>
              <a:rPr lang="zh-CN" altLang="en-US" dirty="0" smtClean="0"/>
              <a:t>识别车牌区域</a:t>
            </a:r>
            <a:endParaRPr lang="en-US" altLang="zh-CN" dirty="0"/>
          </a:p>
        </p:txBody>
      </p:sp>
      <p:grpSp>
        <p:nvGrpSpPr>
          <p:cNvPr id="74" name="组合 73"/>
          <p:cNvGrpSpPr/>
          <p:nvPr/>
        </p:nvGrpSpPr>
        <p:grpSpPr>
          <a:xfrm>
            <a:off x="6184789" y="2450936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7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7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05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sp>
        <p:nvSpPr>
          <p:cNvPr id="78" name="矩形 77"/>
          <p:cNvSpPr/>
          <p:nvPr/>
        </p:nvSpPr>
        <p:spPr>
          <a:xfrm>
            <a:off x="6928551" y="24910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字符识别</a:t>
            </a:r>
            <a:endParaRPr lang="en-US" altLang="zh-CN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276614" y="3657089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80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8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06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82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8089853" y="38832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结果显示</a:t>
            </a:r>
            <a:endParaRPr lang="zh-CN" altLang="en-US" dirty="0"/>
          </a:p>
        </p:txBody>
      </p:sp>
      <p:pic>
        <p:nvPicPr>
          <p:cNvPr id="57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2" r="77750" b="65869"/>
          <a:stretch/>
        </p:blipFill>
        <p:spPr bwMode="auto">
          <a:xfrm>
            <a:off x="310732" y="1197415"/>
            <a:ext cx="1474015" cy="1175089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3" name="图片 7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699" y="225261"/>
            <a:ext cx="3263900" cy="35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81859" y="6383007"/>
            <a:ext cx="587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Sobel</a:t>
            </a:r>
            <a:endParaRPr lang="en-US" altLang="zh-CN" sz="1400" dirty="0"/>
          </a:p>
        </p:txBody>
      </p:sp>
      <p:sp>
        <p:nvSpPr>
          <p:cNvPr id="18" name="矩形 17"/>
          <p:cNvSpPr/>
          <p:nvPr/>
        </p:nvSpPr>
        <p:spPr>
          <a:xfrm>
            <a:off x="1445647" y="638300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图像二值化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2704797" y="638300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latin typeface="等线" panose="02010600030101010101" pitchFamily="2" charset="-122"/>
                <a:cs typeface="Times New Roman" panose="02020603050405020304" pitchFamily="18" charset="0"/>
              </a:rPr>
              <a:t>形态学处理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4033148" y="638300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latin typeface="等线" panose="02010600030101010101" pitchFamily="2" charset="-122"/>
                <a:cs typeface="Times New Roman" panose="02020603050405020304" pitchFamily="18" charset="0"/>
              </a:rPr>
              <a:t>连通域轮廓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5371657" y="638246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latin typeface="等线" panose="02010600030101010101" pitchFamily="2" charset="-122"/>
                <a:cs typeface="Times New Roman" panose="02020603050405020304" pitchFamily="18" charset="0"/>
              </a:rPr>
              <a:t>漫水填充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6779367" y="637676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筛选区域</a:t>
            </a:r>
            <a:endParaRPr lang="zh-CN" altLang="en-US" sz="1400" dirty="0"/>
          </a:p>
        </p:txBody>
      </p:sp>
      <p:pic>
        <p:nvPicPr>
          <p:cNvPr id="90" name="图片 89" descr="C:\Users\zihao\AppData\Local\Temp\1514864299(1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/>
          <a:stretch/>
        </p:blipFill>
        <p:spPr bwMode="auto">
          <a:xfrm>
            <a:off x="81859" y="5458011"/>
            <a:ext cx="1359090" cy="7267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1" name="图片 90" descr="C:\Users\zihao\AppData\Local\Temp\1514867710(1)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"/>
          <a:stretch/>
        </p:blipFill>
        <p:spPr bwMode="auto">
          <a:xfrm>
            <a:off x="1534124" y="5458011"/>
            <a:ext cx="1008081" cy="570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2" name="图片 91" descr="C:\Users\zihao\AppData\Local\Temp\1514868438(1)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/>
          <a:stretch/>
        </p:blipFill>
        <p:spPr bwMode="auto">
          <a:xfrm>
            <a:off x="2687364" y="5464383"/>
            <a:ext cx="1049885" cy="5579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3" name="Picture 2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" r="1016" b="766"/>
          <a:stretch/>
        </p:blipFill>
        <p:spPr bwMode="auto">
          <a:xfrm>
            <a:off x="3959208" y="5401463"/>
            <a:ext cx="1192411" cy="783315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4" name="图片 93" descr="C:\Users\zihao\AppData\Local\Temp\1514874971(1)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41" y="5381712"/>
            <a:ext cx="1297476" cy="65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Picture 3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162" r="1168" b="2033"/>
          <a:stretch/>
        </p:blipFill>
        <p:spPr bwMode="auto">
          <a:xfrm>
            <a:off x="6827166" y="5381712"/>
            <a:ext cx="1352011" cy="790768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08" y="1161001"/>
            <a:ext cx="1133633" cy="1152686"/>
          </a:xfrm>
          <a:prstGeom prst="rect">
            <a:avLst/>
          </a:prstGeom>
        </p:spPr>
      </p:pic>
      <p:pic>
        <p:nvPicPr>
          <p:cNvPr id="99" name="Picture 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57" y="3781625"/>
            <a:ext cx="1228679" cy="118674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0" name="Picture 2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25" y="1284587"/>
            <a:ext cx="850265" cy="111633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1" name="图片 100" descr="C:\Users\zihao\AppData\Local\Temp\1514882699.jp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02" y="4463105"/>
            <a:ext cx="3347477" cy="1635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6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45" grpId="0"/>
      <p:bldP spid="58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/>
        </p:nvSpPr>
        <p:spPr>
          <a:xfrm>
            <a:off x="336947" y="3406450"/>
            <a:ext cx="11539325" cy="233498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5214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6239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852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616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73629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61883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8985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718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5371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9465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5089" y="2482169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277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84747" y="3679743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2" y="3226688"/>
              <a:ext cx="419134" cy="26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913389" y="3501008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164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4971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81277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基于数字图像处理和</a:t>
            </a:r>
            <a:r>
              <a:rPr lang="en-US" altLang="zh-CN" dirty="0"/>
              <a:t>SVM</a:t>
            </a:r>
            <a:r>
              <a:rPr lang="zh-CN" altLang="en-US" dirty="0"/>
              <a:t>的花卉识别系统</a:t>
            </a:r>
          </a:p>
        </p:txBody>
      </p:sp>
      <p:sp>
        <p:nvSpPr>
          <p:cNvPr id="58" name="椭圆 57"/>
          <p:cNvSpPr/>
          <p:nvPr/>
        </p:nvSpPr>
        <p:spPr>
          <a:xfrm>
            <a:off x="529013" y="3477016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77085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5317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11091" y="24509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准备数据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2413292" y="388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切割花朵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4735760" y="3882114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SVM</a:t>
            </a:r>
            <a:r>
              <a:rPr lang="zh-CN" altLang="en-US" dirty="0"/>
              <a:t>分类</a:t>
            </a:r>
            <a:endParaRPr lang="en-US" altLang="zh-CN" dirty="0"/>
          </a:p>
        </p:txBody>
      </p:sp>
      <p:grpSp>
        <p:nvGrpSpPr>
          <p:cNvPr id="64" name="组合 63"/>
          <p:cNvGrpSpPr/>
          <p:nvPr/>
        </p:nvGrpSpPr>
        <p:grpSpPr>
          <a:xfrm>
            <a:off x="3212307" y="2531948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6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6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12830" y="3691567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69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7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858690" y="26604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特征提取</a:t>
            </a:r>
            <a:endParaRPr lang="en-US" altLang="zh-CN" dirty="0"/>
          </a:p>
        </p:txBody>
      </p:sp>
      <p:grpSp>
        <p:nvGrpSpPr>
          <p:cNvPr id="74" name="组合 73"/>
          <p:cNvGrpSpPr/>
          <p:nvPr/>
        </p:nvGrpSpPr>
        <p:grpSpPr>
          <a:xfrm>
            <a:off x="6184789" y="2450936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7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7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05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sp>
        <p:nvSpPr>
          <p:cNvPr id="78" name="矩形 77"/>
          <p:cNvSpPr/>
          <p:nvPr/>
        </p:nvSpPr>
        <p:spPr>
          <a:xfrm>
            <a:off x="6928551" y="249100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结果显示</a:t>
            </a:r>
          </a:p>
          <a:p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259353" y="818196"/>
            <a:ext cx="2289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102 Category Flower Dataset</a:t>
            </a:r>
            <a:endParaRPr lang="zh-CN" altLang="en-US" sz="1400" dirty="0"/>
          </a:p>
        </p:txBody>
      </p:sp>
      <p:pic>
        <p:nvPicPr>
          <p:cNvPr id="84" name="图片 83" descr="C:\Users\zihao\AppData\Local\Temp\1522808976(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5206" b="5491"/>
          <a:stretch/>
        </p:blipFill>
        <p:spPr bwMode="auto">
          <a:xfrm>
            <a:off x="394836" y="1355540"/>
            <a:ext cx="1195161" cy="833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矩形 29"/>
          <p:cNvSpPr/>
          <p:nvPr/>
        </p:nvSpPr>
        <p:spPr>
          <a:xfrm>
            <a:off x="49582" y="6210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均值滤波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318051" y="6210431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等线" panose="02010600030101010101" pitchFamily="2" charset="-122"/>
                <a:cs typeface="Times New Roman" panose="02020603050405020304" pitchFamily="18" charset="0"/>
              </a:rPr>
              <a:t>sobel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34376" y="6210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阈值处理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396757" y="62140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闭操作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366392" y="621043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连通域轮廓提取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253732" y="6210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漫水填充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352883" y="6210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腐蚀膨胀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617867" y="6210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掩膜处理</a:t>
            </a:r>
            <a:endParaRPr lang="zh-CN" altLang="en-US" dirty="0"/>
          </a:p>
        </p:txBody>
      </p:sp>
      <p:pic>
        <p:nvPicPr>
          <p:cNvPr id="85" name="图片 84" descr="C:\Users\zihao\AppData\Local\Temp\1522809280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10613" r="17147" b="10994"/>
          <a:stretch/>
        </p:blipFill>
        <p:spPr bwMode="auto">
          <a:xfrm>
            <a:off x="180022" y="5313472"/>
            <a:ext cx="1131069" cy="78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8" y="5327362"/>
            <a:ext cx="1005321" cy="75654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28" y="5379458"/>
            <a:ext cx="849947" cy="6443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57" y="5316043"/>
            <a:ext cx="1001708" cy="75814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24" y="5340011"/>
            <a:ext cx="943215" cy="70512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86" y="5398336"/>
            <a:ext cx="891201" cy="69537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53" y="5398336"/>
            <a:ext cx="828432" cy="64679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67" y="5203760"/>
            <a:ext cx="1223678" cy="93701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812394" y="1100777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颜色</a:t>
            </a:r>
            <a:r>
              <a:rPr lang="zh-CN" altLang="en-US" dirty="0" smtClean="0"/>
              <a:t>特征：</a:t>
            </a:r>
            <a:r>
              <a:rPr lang="en-US" altLang="zh-CN" dirty="0" smtClean="0"/>
              <a:t>HSV</a:t>
            </a:r>
            <a:r>
              <a:rPr lang="zh-CN" altLang="en-US" dirty="0" smtClean="0"/>
              <a:t>一二三阶矩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828465" y="153174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轮廓</a:t>
            </a:r>
            <a:r>
              <a:rPr lang="zh-CN" altLang="en-US" dirty="0" smtClean="0"/>
              <a:t>特征：花冠</a:t>
            </a:r>
            <a:r>
              <a:rPr lang="zh-CN" altLang="en-US" dirty="0"/>
              <a:t>锐度、中心距、圆形性</a:t>
            </a:r>
          </a:p>
        </p:txBody>
      </p:sp>
      <p:sp>
        <p:nvSpPr>
          <p:cNvPr id="52" name="矩形 51"/>
          <p:cNvSpPr/>
          <p:nvPr/>
        </p:nvSpPr>
        <p:spPr>
          <a:xfrm>
            <a:off x="3858690" y="193654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纹理特征：能量、对比度和相关性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47" y="719140"/>
            <a:ext cx="3671200" cy="23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45" grpId="0"/>
      <p:bldP spid="58" grpId="0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/>
        </p:nvSpPr>
        <p:spPr>
          <a:xfrm>
            <a:off x="336947" y="3406450"/>
            <a:ext cx="11539325" cy="233498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5214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6239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852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616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73629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61883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8985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718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5371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9465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5089" y="2482169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277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84747" y="3679743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2" y="3226688"/>
              <a:ext cx="419134" cy="26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913389" y="3501008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164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4971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81277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基于运动目标的</a:t>
            </a:r>
            <a:r>
              <a:rPr lang="zh-CN" altLang="en-US" dirty="0" smtClean="0"/>
              <a:t>车辆运动方向识别</a:t>
            </a:r>
            <a:r>
              <a:rPr lang="zh-CN" altLang="en-US" dirty="0"/>
              <a:t>算法</a:t>
            </a:r>
          </a:p>
        </p:txBody>
      </p:sp>
      <p:sp>
        <p:nvSpPr>
          <p:cNvPr id="58" name="椭圆 57"/>
          <p:cNvSpPr/>
          <p:nvPr/>
        </p:nvSpPr>
        <p:spPr>
          <a:xfrm>
            <a:off x="529013" y="3477016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77085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5317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11091" y="24509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准备数据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2413292" y="388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图像分割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4735760" y="38821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方向判别</a:t>
            </a:r>
            <a:endParaRPr lang="en-US" altLang="zh-CN" dirty="0"/>
          </a:p>
        </p:txBody>
      </p:sp>
      <p:grpSp>
        <p:nvGrpSpPr>
          <p:cNvPr id="64" name="组合 63"/>
          <p:cNvGrpSpPr/>
          <p:nvPr/>
        </p:nvGrpSpPr>
        <p:grpSpPr>
          <a:xfrm>
            <a:off x="3212307" y="2531948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6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6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12830" y="3691567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69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7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858690" y="26604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目标跟踪</a:t>
            </a:r>
            <a:endParaRPr lang="en-US" altLang="zh-CN" dirty="0"/>
          </a:p>
        </p:txBody>
      </p:sp>
      <p:grpSp>
        <p:nvGrpSpPr>
          <p:cNvPr id="74" name="组合 73"/>
          <p:cNvGrpSpPr/>
          <p:nvPr/>
        </p:nvGrpSpPr>
        <p:grpSpPr>
          <a:xfrm>
            <a:off x="6184789" y="2450936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7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7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05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sp>
        <p:nvSpPr>
          <p:cNvPr id="78" name="矩形 77"/>
          <p:cNvSpPr/>
          <p:nvPr/>
        </p:nvSpPr>
        <p:spPr>
          <a:xfrm>
            <a:off x="6928551" y="249100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结果显示</a:t>
            </a:r>
          </a:p>
          <a:p>
            <a:endParaRPr lang="en-US" altLang="zh-CN" dirty="0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5" y="920415"/>
            <a:ext cx="1488251" cy="14608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8" y="4516733"/>
            <a:ext cx="1381318" cy="150516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438419" y="63163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背景差分</a:t>
            </a:r>
            <a:endParaRPr lang="en-US" altLang="zh-CN" dirty="0"/>
          </a:p>
        </p:txBody>
      </p:sp>
      <p:pic>
        <p:nvPicPr>
          <p:cNvPr id="81" name="图片 8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69" y="1027945"/>
            <a:ext cx="1318435" cy="130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9" y="3977231"/>
            <a:ext cx="2467523" cy="24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45" grpId="0"/>
      <p:bldP spid="58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07" y="779340"/>
            <a:ext cx="2786690" cy="14493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96" y="581370"/>
            <a:ext cx="1612823" cy="2117197"/>
          </a:xfrm>
          <a:prstGeom prst="rect">
            <a:avLst/>
          </a:prstGeom>
        </p:spPr>
      </p:pic>
      <p:sp>
        <p:nvSpPr>
          <p:cNvPr id="2" name="矩形 9"/>
          <p:cNvSpPr/>
          <p:nvPr/>
        </p:nvSpPr>
        <p:spPr>
          <a:xfrm>
            <a:off x="336947" y="3406450"/>
            <a:ext cx="11539325" cy="233498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5214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6239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852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2616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73629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61883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8985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87182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775371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69465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5089" y="2482169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14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277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84747" y="3679743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2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2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2" y="3226688"/>
              <a:ext cx="419134" cy="26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913389" y="3501008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1643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49715" y="3474289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81277" y="3474289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安卓平台深度学习实时车辆检测算法</a:t>
            </a:r>
          </a:p>
        </p:txBody>
      </p:sp>
      <p:sp>
        <p:nvSpPr>
          <p:cNvPr id="58" name="椭圆 57"/>
          <p:cNvSpPr/>
          <p:nvPr/>
        </p:nvSpPr>
        <p:spPr>
          <a:xfrm>
            <a:off x="529013" y="3477016"/>
            <a:ext cx="95966" cy="9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77085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5317" y="3477016"/>
            <a:ext cx="95966" cy="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11091" y="24509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准备数据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2413292" y="388249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运动目标检测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4735760" y="38821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目标跟踪</a:t>
            </a:r>
            <a:endParaRPr lang="en-US" altLang="zh-CN" dirty="0"/>
          </a:p>
        </p:txBody>
      </p:sp>
      <p:grpSp>
        <p:nvGrpSpPr>
          <p:cNvPr id="64" name="组合 63"/>
          <p:cNvGrpSpPr/>
          <p:nvPr/>
        </p:nvGrpSpPr>
        <p:grpSpPr>
          <a:xfrm>
            <a:off x="3212307" y="2531948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6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6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12830" y="3691567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69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70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837227" y="24581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目标检测</a:t>
            </a:r>
            <a:endParaRPr lang="en-US" altLang="zh-CN" dirty="0"/>
          </a:p>
        </p:txBody>
      </p:sp>
      <p:grpSp>
        <p:nvGrpSpPr>
          <p:cNvPr id="74" name="组合 73"/>
          <p:cNvGrpSpPr/>
          <p:nvPr/>
        </p:nvGrpSpPr>
        <p:grpSpPr>
          <a:xfrm>
            <a:off x="6681514" y="2536406"/>
            <a:ext cx="617962" cy="784575"/>
            <a:chOff x="1500890" y="1279283"/>
            <a:chExt cx="984937" cy="1100373"/>
          </a:xfrm>
          <a:solidFill>
            <a:srgbClr val="DEA900"/>
          </a:solidFill>
        </p:grpSpPr>
        <p:sp>
          <p:nvSpPr>
            <p:cNvPr id="75" name="矩形 2"/>
            <p:cNvSpPr/>
            <p:nvPr/>
          </p:nvSpPr>
          <p:spPr>
            <a:xfrm>
              <a:off x="1500890" y="1279283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+mj-ea"/>
                <a:ea typeface="+mj-ea"/>
              </a:endParaRPr>
            </a:p>
          </p:txBody>
        </p:sp>
        <p:sp>
          <p:nvSpPr>
            <p:cNvPr id="7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038539" y="1573162"/>
              <a:ext cx="419134" cy="4316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05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1554546" y="1356143"/>
              <a:ext cx="444750" cy="2499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</a:p>
          </p:txBody>
        </p:sp>
      </p:grpSp>
      <p:sp>
        <p:nvSpPr>
          <p:cNvPr id="78" name="矩形 77"/>
          <p:cNvSpPr/>
          <p:nvPr/>
        </p:nvSpPr>
        <p:spPr>
          <a:xfrm>
            <a:off x="7431976" y="25206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方向判别</a:t>
            </a:r>
            <a:endParaRPr lang="en-US" altLang="zh-CN" dirty="0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5" y="920415"/>
            <a:ext cx="1488251" cy="14608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8" y="4516733"/>
            <a:ext cx="1381318" cy="1505160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438419" y="63163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背景差分</a:t>
            </a:r>
            <a:endParaRPr lang="en-US" altLang="zh-CN" dirty="0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68" y="3993373"/>
            <a:ext cx="2467523" cy="2442661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7297698" y="3674568"/>
            <a:ext cx="661492" cy="757370"/>
            <a:chOff x="1993813" y="2815696"/>
            <a:chExt cx="984937" cy="1100373"/>
          </a:xfrm>
          <a:solidFill>
            <a:srgbClr val="DEA900"/>
          </a:solidFill>
        </p:grpSpPr>
        <p:sp>
          <p:nvSpPr>
            <p:cNvPr id="52" name="矩形 2"/>
            <p:cNvSpPr/>
            <p:nvPr/>
          </p:nvSpPr>
          <p:spPr>
            <a:xfrm flipV="1">
              <a:off x="1993813" y="2815696"/>
              <a:ext cx="984937" cy="1100373"/>
            </a:xfrm>
            <a:custGeom>
              <a:avLst/>
              <a:gdLst/>
              <a:ahLst/>
              <a:cxnLst/>
              <a:rect l="l" t="t" r="r" b="b"/>
              <a:pathLst>
                <a:path w="984937" h="1100373">
                  <a:moveTo>
                    <a:pt x="0" y="0"/>
                  </a:moveTo>
                  <a:lnTo>
                    <a:pt x="984937" y="0"/>
                  </a:lnTo>
                  <a:lnTo>
                    <a:pt x="984937" y="984937"/>
                  </a:lnTo>
                  <a:lnTo>
                    <a:pt x="115436" y="984937"/>
                  </a:lnTo>
                  <a:lnTo>
                    <a:pt x="0" y="1100373"/>
                  </a:lnTo>
                  <a:lnTo>
                    <a:pt x="0" y="984937"/>
                  </a:lnTo>
                  <a:lnTo>
                    <a:pt x="0" y="745958"/>
                  </a:lnTo>
                  <a:close/>
                </a:path>
              </a:pathLst>
            </a:custGeom>
            <a:solidFill>
              <a:srgbClr val="2B8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+mj-ea"/>
                <a:ea typeface="+mj-ea"/>
              </a:endParaRPr>
            </a:p>
          </p:txBody>
        </p:sp>
        <p:sp>
          <p:nvSpPr>
            <p:cNvPr id="5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531463" y="3226689"/>
              <a:ext cx="419134" cy="40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54" name="TextBox 23"/>
            <p:cNvSpPr txBox="1"/>
            <p:nvPr/>
          </p:nvSpPr>
          <p:spPr>
            <a:xfrm>
              <a:off x="2024305" y="3009669"/>
              <a:ext cx="491078" cy="29261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步骤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8078432" y="39626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属性识别</a:t>
            </a:r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99" y="4493612"/>
            <a:ext cx="1488012" cy="14880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44" y="2068940"/>
            <a:ext cx="1253521" cy="1253521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4905708" y="615086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ea"/>
              </a:rPr>
              <a:t>KCF</a:t>
            </a:r>
            <a:endParaRPr lang="en-US" altLang="zh-CN" dirty="0">
              <a:latin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961720" y="2843422"/>
            <a:ext cx="2090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latin typeface="+mn-ea"/>
              </a:rPr>
              <a:t>Darknet</a:t>
            </a:r>
            <a:r>
              <a:rPr lang="zh-CN" altLang="en-US" sz="1400" dirty="0" smtClean="0">
                <a:latin typeface="+mn-ea"/>
              </a:rPr>
              <a:t>框架下改进训练</a:t>
            </a:r>
            <a:r>
              <a:rPr lang="en-US" altLang="zh-CN" sz="1400" dirty="0" smtClean="0">
                <a:latin typeface="+mn-ea"/>
              </a:rPr>
              <a:t>yolo</a:t>
            </a:r>
            <a:r>
              <a:rPr lang="zh-CN" altLang="en-US" sz="1400" dirty="0" smtClean="0">
                <a:latin typeface="+mn-ea"/>
              </a:rPr>
              <a:t>模型</a:t>
            </a:r>
            <a:endParaRPr lang="en-US" altLang="zh-CN" sz="1400" dirty="0">
              <a:latin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23015" y="4754613"/>
            <a:ext cx="22220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车型、颜色识别</a:t>
            </a:r>
            <a:endParaRPr lang="en-US" altLang="zh-CN" dirty="0" smtClean="0"/>
          </a:p>
          <a:p>
            <a:r>
              <a:rPr lang="zh-CN" altLang="en-US" dirty="0" smtClean="0"/>
              <a:t>车牌识别</a:t>
            </a:r>
            <a:endParaRPr lang="en-US" altLang="zh-CN" dirty="0"/>
          </a:p>
        </p:txBody>
      </p:sp>
      <p:pic>
        <p:nvPicPr>
          <p:cNvPr id="79" name="图片 78" descr="C:\Users\zihao\AppData\Local\Temp\1548928998(1)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951" y="46631"/>
            <a:ext cx="2265669" cy="184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图片 80" descr="C:\Users\zihao\AppData\Local\Temp\1548906834(1)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20" y="191672"/>
            <a:ext cx="1898477" cy="1584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29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45" grpId="0"/>
      <p:bldP spid="58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1" y="260648"/>
            <a:ext cx="3240697" cy="2384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03" y="254347"/>
            <a:ext cx="1887875" cy="3041576"/>
          </a:xfrm>
          <a:prstGeom prst="rect">
            <a:avLst/>
          </a:prstGeom>
        </p:spPr>
      </p:pic>
      <p:sp>
        <p:nvSpPr>
          <p:cNvPr id="4" name="TextBox 49"/>
          <p:cNvSpPr txBox="1"/>
          <p:nvPr/>
        </p:nvSpPr>
        <p:spPr>
          <a:xfrm>
            <a:off x="259353" y="12808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其他技能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19921" y="2756357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</a:t>
            </a:r>
            <a:r>
              <a:rPr lang="zh-CN" altLang="en-US" dirty="0" smtClean="0"/>
              <a:t>人脸识别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57657" y="329592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</a:t>
            </a:r>
            <a:r>
              <a:rPr lang="zh-CN" altLang="en-US" dirty="0" smtClean="0"/>
              <a:t>车牌识别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9353" y="1268760"/>
            <a:ext cx="4326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机器学习算法</a:t>
            </a:r>
            <a:r>
              <a:rPr lang="zh-CN" altLang="en-US" dirty="0" smtClean="0"/>
              <a:t>、深度学习、图像处理</a:t>
            </a:r>
            <a:r>
              <a:rPr lang="zh-CN" altLang="en-US" dirty="0"/>
              <a:t>算法、</a:t>
            </a:r>
            <a:r>
              <a:rPr lang="en-US" altLang="zh-CN" dirty="0"/>
              <a:t>Android</a:t>
            </a:r>
            <a:r>
              <a:rPr lang="zh-CN" altLang="en-US" dirty="0"/>
              <a:t>，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语言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en-US" altLang="zh-CN" dirty="0" err="1"/>
              <a:t>tensorflow</a:t>
            </a:r>
            <a:r>
              <a:rPr lang="zh-CN" altLang="en-US" dirty="0"/>
              <a:t>、</a:t>
            </a:r>
            <a:r>
              <a:rPr lang="en-US" altLang="zh-CN" dirty="0" err="1"/>
              <a:t>keras</a:t>
            </a:r>
            <a:r>
              <a:rPr lang="zh-CN" altLang="en-US" dirty="0"/>
              <a:t>、</a:t>
            </a:r>
            <a:r>
              <a:rPr lang="en-US" altLang="zh-CN" dirty="0" err="1"/>
              <a:t>darknet</a:t>
            </a:r>
            <a:r>
              <a:rPr lang="zh-CN" altLang="en-US" dirty="0"/>
              <a:t>框架</a:t>
            </a:r>
          </a:p>
        </p:txBody>
      </p:sp>
      <p:sp>
        <p:nvSpPr>
          <p:cNvPr id="8" name="TextBox 49"/>
          <p:cNvSpPr txBox="1"/>
          <p:nvPr/>
        </p:nvSpPr>
        <p:spPr>
          <a:xfrm>
            <a:off x="259353" y="3001161"/>
            <a:ext cx="825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自我评价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4950" y="3774501"/>
            <a:ext cx="103582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本科在北工大学习，主要学习硬件开发、嵌入式软件相关知识。</a:t>
            </a:r>
          </a:p>
          <a:p>
            <a:r>
              <a:rPr lang="zh-CN" altLang="en-US" dirty="0"/>
              <a:t>研究生主要学习图像处理、图像识别相关知识。通过实验室自己的项目学习运用过数字图像处理技术、机器学习技术、深度学习技术，做过目标分类任务、目标检测任务。未来想从事神经网络，机器学习，深度学习，人工智能领域相关的工作。</a:t>
            </a:r>
          </a:p>
          <a:p>
            <a:r>
              <a:rPr lang="zh-CN" altLang="en-US" dirty="0"/>
              <a:t>平时爱好：户外运动、看有营养的新闻、自媒体</a:t>
            </a:r>
            <a:r>
              <a:rPr lang="en-US" altLang="zh-CN" dirty="0"/>
              <a:t>(36</a:t>
            </a:r>
            <a:r>
              <a:rPr lang="zh-CN" altLang="en-US" dirty="0"/>
              <a:t>氪、得到、一席、一刻</a:t>
            </a:r>
            <a:r>
              <a:rPr lang="en-US" altLang="zh-CN" dirty="0"/>
              <a:t>)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学习能力强，做事踏实，吃苦耐劳，有耐心克服难点。积极主动，对生活充满了期待，是个年轻人。</a:t>
            </a:r>
          </a:p>
          <a:p>
            <a:r>
              <a:rPr lang="zh-CN" altLang="en-US" dirty="0"/>
              <a:t>愿意在实习经历中学习更多知识，积累更多经验。</a:t>
            </a:r>
          </a:p>
        </p:txBody>
      </p:sp>
    </p:spTree>
    <p:extLst>
      <p:ext uri="{BB962C8B-B14F-4D97-AF65-F5344CB8AC3E}">
        <p14:creationId xmlns:p14="http://schemas.microsoft.com/office/powerpoint/2010/main" val="2996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587" y="0"/>
            <a:ext cx="12192000" cy="299720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096563" y="5011860"/>
            <a:ext cx="2881344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ell MT" panose="020205030603050203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096563" y="5668496"/>
            <a:ext cx="2473581" cy="31673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ell MT" panose="02020503060305020303" pitchFamily="18" charset="0"/>
              <a:ea typeface="微软雅黑" panose="020B0503020204020204" pitchFamily="34" charset="-122"/>
              <a:cs typeface="Arial" panose="020B0604020202020204" pitchFamily="34" charset="0"/>
              <a:sym typeface="微软雅黑" pitchFamily="34" charset="-122"/>
            </a:endParaRPr>
          </a:p>
        </p:txBody>
      </p:sp>
      <p:sp>
        <p:nvSpPr>
          <p:cNvPr id="15" name="文本框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20988" y="1935682"/>
            <a:ext cx="6553199" cy="101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rgbClr val="FFFFFF"/>
                </a:solidFill>
                <a:latin typeface="Britannic Bold" panose="020B0903060703020204" pitchFamily="34" charset="0"/>
              </a:rPr>
              <a:t>THANK YOU</a:t>
            </a:r>
            <a:r>
              <a:rPr lang="zh-CN" altLang="en-US" sz="6000" dirty="0">
                <a:solidFill>
                  <a:srgbClr val="FFFFFF"/>
                </a:solidFill>
                <a:latin typeface="Britannic Bold" panose="020B0903060703020204" pitchFamily="34" charset="0"/>
              </a:rPr>
              <a:t>！</a:t>
            </a:r>
          </a:p>
        </p:txBody>
      </p:sp>
      <p:sp>
        <p:nvSpPr>
          <p:cNvPr id="49" name="KSO_Shape"/>
          <p:cNvSpPr/>
          <p:nvPr/>
        </p:nvSpPr>
        <p:spPr>
          <a:xfrm>
            <a:off x="5736190" y="5078098"/>
            <a:ext cx="266591" cy="315492"/>
          </a:xfrm>
          <a:custGeom>
            <a:avLst/>
            <a:gdLst/>
            <a:ahLst/>
            <a:cxnLst/>
            <a:rect l="l" t="t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KSO_Shape"/>
          <p:cNvSpPr>
            <a:spLocks/>
          </p:cNvSpPr>
          <p:nvPr/>
        </p:nvSpPr>
        <p:spPr bwMode="auto">
          <a:xfrm>
            <a:off x="5678214" y="5683786"/>
            <a:ext cx="405992" cy="305747"/>
          </a:xfrm>
          <a:custGeom>
            <a:avLst/>
            <a:gdLst>
              <a:gd name="T0" fmla="*/ 1800397 w 3421"/>
              <a:gd name="T1" fmla="*/ 1243052 h 2574"/>
              <a:gd name="T2" fmla="*/ 1775662 w 3421"/>
              <a:gd name="T3" fmla="*/ 1330976 h 2574"/>
              <a:gd name="T4" fmla="*/ 1694089 w 3421"/>
              <a:gd name="T5" fmla="*/ 1355195 h 2574"/>
              <a:gd name="T6" fmla="*/ 105782 w 3421"/>
              <a:gd name="T7" fmla="*/ 1355195 h 2574"/>
              <a:gd name="T8" fmla="*/ 33682 w 3421"/>
              <a:gd name="T9" fmla="*/ 1330976 h 2574"/>
              <a:gd name="T10" fmla="*/ 0 w 3421"/>
              <a:gd name="T11" fmla="*/ 1243052 h 2574"/>
              <a:gd name="T12" fmla="*/ 0 w 3421"/>
              <a:gd name="T13" fmla="*/ 102666 h 2574"/>
              <a:gd name="T14" fmla="*/ 33156 w 3421"/>
              <a:gd name="T15" fmla="*/ 30010 h 2574"/>
              <a:gd name="T16" fmla="*/ 105782 w 3421"/>
              <a:gd name="T17" fmla="*/ 0 h 2574"/>
              <a:gd name="T18" fmla="*/ 1694089 w 3421"/>
              <a:gd name="T19" fmla="*/ 0 h 2574"/>
              <a:gd name="T20" fmla="*/ 1773557 w 3421"/>
              <a:gd name="T21" fmla="*/ 28431 h 2574"/>
              <a:gd name="T22" fmla="*/ 1800397 w 3421"/>
              <a:gd name="T23" fmla="*/ 102666 h 2574"/>
              <a:gd name="T24" fmla="*/ 1800397 w 3421"/>
              <a:gd name="T25" fmla="*/ 1243052 h 2574"/>
              <a:gd name="T26" fmla="*/ 576274 w 3421"/>
              <a:gd name="T27" fmla="*/ 677071 h 2574"/>
              <a:gd name="T28" fmla="*/ 105256 w 3421"/>
              <a:gd name="T29" fmla="*/ 211651 h 2574"/>
              <a:gd name="T30" fmla="*/ 105256 w 3421"/>
              <a:gd name="T31" fmla="*/ 1155654 h 2574"/>
              <a:gd name="T32" fmla="*/ 576274 w 3421"/>
              <a:gd name="T33" fmla="*/ 677071 h 2574"/>
              <a:gd name="T34" fmla="*/ 1619884 w 3421"/>
              <a:gd name="T35" fmla="*/ 100560 h 2574"/>
              <a:gd name="T36" fmla="*/ 180513 w 3421"/>
              <a:gd name="T37" fmla="*/ 100560 h 2574"/>
              <a:gd name="T38" fmla="*/ 783628 w 3421"/>
              <a:gd name="T39" fmla="*/ 702869 h 2574"/>
              <a:gd name="T40" fmla="*/ 899935 w 3421"/>
              <a:gd name="T41" fmla="*/ 781843 h 2574"/>
              <a:gd name="T42" fmla="*/ 1016769 w 3421"/>
              <a:gd name="T43" fmla="*/ 702869 h 2574"/>
              <a:gd name="T44" fmla="*/ 1619884 w 3421"/>
              <a:gd name="T45" fmla="*/ 100560 h 2574"/>
              <a:gd name="T46" fmla="*/ 1615673 w 3421"/>
              <a:gd name="T47" fmla="*/ 1241999 h 2574"/>
              <a:gd name="T48" fmla="*/ 1143076 w 3421"/>
              <a:gd name="T49" fmla="*/ 769207 h 2574"/>
              <a:gd name="T50" fmla="*/ 1065713 w 3421"/>
              <a:gd name="T51" fmla="*/ 845549 h 2574"/>
              <a:gd name="T52" fmla="*/ 900462 w 3421"/>
              <a:gd name="T53" fmla="*/ 912940 h 2574"/>
              <a:gd name="T54" fmla="*/ 734684 w 3421"/>
              <a:gd name="T55" fmla="*/ 845549 h 2574"/>
              <a:gd name="T56" fmla="*/ 657321 w 3421"/>
              <a:gd name="T57" fmla="*/ 769207 h 2574"/>
              <a:gd name="T58" fmla="*/ 184724 w 3421"/>
              <a:gd name="T59" fmla="*/ 1241999 h 2574"/>
              <a:gd name="T60" fmla="*/ 1615673 w 3421"/>
              <a:gd name="T61" fmla="*/ 1241999 h 2574"/>
              <a:gd name="T62" fmla="*/ 1695141 w 3421"/>
              <a:gd name="T63" fmla="*/ 1155654 h 2574"/>
              <a:gd name="T64" fmla="*/ 1695141 w 3421"/>
              <a:gd name="T65" fmla="*/ 211651 h 2574"/>
              <a:gd name="T66" fmla="*/ 1224123 w 3421"/>
              <a:gd name="T67" fmla="*/ 677071 h 2574"/>
              <a:gd name="T68" fmla="*/ 1695141 w 3421"/>
              <a:gd name="T69" fmla="*/ 1155654 h 25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421" h="2574">
                <a:moveTo>
                  <a:pt x="3421" y="2361"/>
                </a:moveTo>
                <a:cubicBezTo>
                  <a:pt x="3421" y="2441"/>
                  <a:pt x="3405" y="2497"/>
                  <a:pt x="3374" y="2528"/>
                </a:cubicBezTo>
                <a:cubicBezTo>
                  <a:pt x="3343" y="2559"/>
                  <a:pt x="3291" y="2574"/>
                  <a:pt x="3219" y="2574"/>
                </a:cubicBezTo>
                <a:cubicBezTo>
                  <a:pt x="201" y="2574"/>
                  <a:pt x="201" y="2574"/>
                  <a:pt x="201" y="2574"/>
                </a:cubicBezTo>
                <a:cubicBezTo>
                  <a:pt x="146" y="2574"/>
                  <a:pt x="100" y="2559"/>
                  <a:pt x="64" y="2528"/>
                </a:cubicBezTo>
                <a:cubicBezTo>
                  <a:pt x="21" y="2490"/>
                  <a:pt x="0" y="2434"/>
                  <a:pt x="0" y="2361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42"/>
                  <a:pt x="21" y="96"/>
                  <a:pt x="63" y="57"/>
                </a:cubicBezTo>
                <a:cubicBezTo>
                  <a:pt x="105" y="19"/>
                  <a:pt x="151" y="0"/>
                  <a:pt x="201" y="0"/>
                </a:cubicBezTo>
                <a:cubicBezTo>
                  <a:pt x="3219" y="0"/>
                  <a:pt x="3219" y="0"/>
                  <a:pt x="3219" y="0"/>
                </a:cubicBezTo>
                <a:cubicBezTo>
                  <a:pt x="3286" y="0"/>
                  <a:pt x="3337" y="18"/>
                  <a:pt x="3370" y="54"/>
                </a:cubicBezTo>
                <a:cubicBezTo>
                  <a:pt x="3404" y="90"/>
                  <a:pt x="3421" y="137"/>
                  <a:pt x="3421" y="195"/>
                </a:cubicBezTo>
                <a:cubicBezTo>
                  <a:pt x="3421" y="2361"/>
                  <a:pt x="3421" y="2361"/>
                  <a:pt x="3421" y="2361"/>
                </a:cubicBezTo>
                <a:close/>
                <a:moveTo>
                  <a:pt x="1095" y="1286"/>
                </a:moveTo>
                <a:cubicBezTo>
                  <a:pt x="200" y="402"/>
                  <a:pt x="200" y="402"/>
                  <a:pt x="200" y="402"/>
                </a:cubicBezTo>
                <a:cubicBezTo>
                  <a:pt x="200" y="2195"/>
                  <a:pt x="200" y="2195"/>
                  <a:pt x="200" y="2195"/>
                </a:cubicBezTo>
                <a:cubicBezTo>
                  <a:pt x="1095" y="1286"/>
                  <a:pt x="1095" y="1286"/>
                  <a:pt x="1095" y="1286"/>
                </a:cubicBezTo>
                <a:close/>
                <a:moveTo>
                  <a:pt x="3078" y="191"/>
                </a:moveTo>
                <a:cubicBezTo>
                  <a:pt x="343" y="191"/>
                  <a:pt x="343" y="191"/>
                  <a:pt x="343" y="191"/>
                </a:cubicBezTo>
                <a:cubicBezTo>
                  <a:pt x="1489" y="1335"/>
                  <a:pt x="1489" y="1335"/>
                  <a:pt x="1489" y="1335"/>
                </a:cubicBezTo>
                <a:cubicBezTo>
                  <a:pt x="1589" y="1435"/>
                  <a:pt x="1663" y="1485"/>
                  <a:pt x="1710" y="1485"/>
                </a:cubicBezTo>
                <a:cubicBezTo>
                  <a:pt x="1758" y="1485"/>
                  <a:pt x="1832" y="1435"/>
                  <a:pt x="1932" y="1335"/>
                </a:cubicBezTo>
                <a:cubicBezTo>
                  <a:pt x="3078" y="191"/>
                  <a:pt x="3078" y="191"/>
                  <a:pt x="3078" y="191"/>
                </a:cubicBezTo>
                <a:close/>
                <a:moveTo>
                  <a:pt x="3070" y="2359"/>
                </a:moveTo>
                <a:cubicBezTo>
                  <a:pt x="2172" y="1461"/>
                  <a:pt x="2172" y="1461"/>
                  <a:pt x="2172" y="1461"/>
                </a:cubicBezTo>
                <a:cubicBezTo>
                  <a:pt x="2025" y="1606"/>
                  <a:pt x="2025" y="1606"/>
                  <a:pt x="2025" y="1606"/>
                </a:cubicBezTo>
                <a:cubicBezTo>
                  <a:pt x="1940" y="1691"/>
                  <a:pt x="1835" y="1734"/>
                  <a:pt x="1711" y="1734"/>
                </a:cubicBezTo>
                <a:cubicBezTo>
                  <a:pt x="1586" y="1734"/>
                  <a:pt x="1481" y="1691"/>
                  <a:pt x="1396" y="1606"/>
                </a:cubicBezTo>
                <a:cubicBezTo>
                  <a:pt x="1249" y="1461"/>
                  <a:pt x="1249" y="1461"/>
                  <a:pt x="1249" y="1461"/>
                </a:cubicBezTo>
                <a:cubicBezTo>
                  <a:pt x="351" y="2359"/>
                  <a:pt x="351" y="2359"/>
                  <a:pt x="351" y="2359"/>
                </a:cubicBezTo>
                <a:cubicBezTo>
                  <a:pt x="3070" y="2359"/>
                  <a:pt x="3070" y="2359"/>
                  <a:pt x="3070" y="2359"/>
                </a:cubicBezTo>
                <a:close/>
                <a:moveTo>
                  <a:pt x="3221" y="2195"/>
                </a:moveTo>
                <a:cubicBezTo>
                  <a:pt x="3221" y="402"/>
                  <a:pt x="3221" y="402"/>
                  <a:pt x="3221" y="402"/>
                </a:cubicBezTo>
                <a:cubicBezTo>
                  <a:pt x="2326" y="1286"/>
                  <a:pt x="2326" y="1286"/>
                  <a:pt x="2326" y="1286"/>
                </a:cubicBezTo>
                <a:cubicBezTo>
                  <a:pt x="3221" y="2195"/>
                  <a:pt x="3221" y="2195"/>
                  <a:pt x="3221" y="2195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3542847" y="4585295"/>
            <a:ext cx="1800225" cy="1724025"/>
          </a:xfrm>
          <a:custGeom>
            <a:avLst/>
            <a:gdLst>
              <a:gd name="T0" fmla="*/ 803970 w 12269552"/>
              <a:gd name="T1" fmla="*/ 262762 h 11753851"/>
              <a:gd name="T2" fmla="*/ 1171916 w 12269552"/>
              <a:gd name="T3" fmla="*/ 262762 h 11753851"/>
              <a:gd name="T4" fmla="*/ 1241319 w 12269552"/>
              <a:gd name="T5" fmla="*/ 290855 h 11753851"/>
              <a:gd name="T6" fmla="*/ 1475966 w 12269552"/>
              <a:gd name="T7" fmla="*/ 525518 h 11753851"/>
              <a:gd name="T8" fmla="*/ 1670404 w 12269552"/>
              <a:gd name="T9" fmla="*/ 331067 h 11753851"/>
              <a:gd name="T10" fmla="*/ 1721079 w 12269552"/>
              <a:gd name="T11" fmla="*/ 312889 h 11753851"/>
              <a:gd name="T12" fmla="*/ 1800397 w 12269552"/>
              <a:gd name="T13" fmla="*/ 391661 h 11753851"/>
              <a:gd name="T14" fmla="*/ 1782220 w 12269552"/>
              <a:gd name="T15" fmla="*/ 441238 h 11753851"/>
              <a:gd name="T16" fmla="*/ 1547572 w 12269552"/>
              <a:gd name="T17" fmla="*/ 678105 h 11753851"/>
              <a:gd name="T18" fmla="*/ 1419232 w 12269552"/>
              <a:gd name="T19" fmla="*/ 688571 h 11753851"/>
              <a:gd name="T20" fmla="*/ 1275469 w 12269552"/>
              <a:gd name="T21" fmla="*/ 544247 h 11753851"/>
              <a:gd name="T22" fmla="*/ 1050185 w 12269552"/>
              <a:gd name="T23" fmla="*/ 804250 h 11753851"/>
              <a:gd name="T24" fmla="*/ 1256190 w 12269552"/>
              <a:gd name="T25" fmla="*/ 1010268 h 11753851"/>
              <a:gd name="T26" fmla="*/ 1274918 w 12269552"/>
              <a:gd name="T27" fmla="*/ 1130905 h 11753851"/>
              <a:gd name="T28" fmla="*/ 1159247 w 12269552"/>
              <a:gd name="T29" fmla="*/ 1646503 h 11753851"/>
              <a:gd name="T30" fmla="*/ 1063405 w 12269552"/>
              <a:gd name="T31" fmla="*/ 1724724 h 11753851"/>
              <a:gd name="T32" fmla="*/ 965360 w 12269552"/>
              <a:gd name="T33" fmla="*/ 1626672 h 11753851"/>
              <a:gd name="T34" fmla="*/ 968114 w 12269552"/>
              <a:gd name="T35" fmla="*/ 1601884 h 11753851"/>
              <a:gd name="T36" fmla="*/ 1063405 w 12269552"/>
              <a:gd name="T37" fmla="*/ 1179380 h 11753851"/>
              <a:gd name="T38" fmla="*/ 828757 w 12269552"/>
              <a:gd name="T39" fmla="*/ 951327 h 11753851"/>
              <a:gd name="T40" fmla="*/ 627709 w 12269552"/>
              <a:gd name="T41" fmla="*/ 1176075 h 11753851"/>
              <a:gd name="T42" fmla="*/ 508182 w 12269552"/>
              <a:gd name="T43" fmla="*/ 1213533 h 11753851"/>
              <a:gd name="T44" fmla="*/ 100027 w 12269552"/>
              <a:gd name="T45" fmla="*/ 1214084 h 11753851"/>
              <a:gd name="T46" fmla="*/ 2533 w 12269552"/>
              <a:gd name="T47" fmla="*/ 1137515 h 11753851"/>
              <a:gd name="T48" fmla="*/ 75791 w 12269552"/>
              <a:gd name="T49" fmla="*/ 1020735 h 11753851"/>
              <a:gd name="T50" fmla="*/ 100578 w 12269552"/>
              <a:gd name="T51" fmla="*/ 1018531 h 11753851"/>
              <a:gd name="T52" fmla="*/ 451999 w 12269552"/>
              <a:gd name="T53" fmla="*/ 1019633 h 11753851"/>
              <a:gd name="T54" fmla="*/ 971969 w 12269552"/>
              <a:gd name="T55" fmla="*/ 417001 h 11753851"/>
              <a:gd name="T56" fmla="*/ 835918 w 12269552"/>
              <a:gd name="T57" fmla="*/ 416450 h 11753851"/>
              <a:gd name="T58" fmla="*/ 599617 w 12269552"/>
              <a:gd name="T59" fmla="*/ 689122 h 11753851"/>
              <a:gd name="T60" fmla="*/ 541231 w 12269552"/>
              <a:gd name="T61" fmla="*/ 716664 h 11753851"/>
              <a:gd name="T62" fmla="*/ 464667 w 12269552"/>
              <a:gd name="T63" fmla="*/ 640647 h 11753851"/>
              <a:gd name="T64" fmla="*/ 490556 w 12269552"/>
              <a:gd name="T65" fmla="*/ 583358 h 11753851"/>
              <a:gd name="T66" fmla="*/ 745033 w 12269552"/>
              <a:gd name="T67" fmla="*/ 290304 h 11753851"/>
              <a:gd name="T68" fmla="*/ 803970 w 12269552"/>
              <a:gd name="T69" fmla="*/ 262762 h 11753851"/>
              <a:gd name="T70" fmla="*/ 1357685 w 12269552"/>
              <a:gd name="T71" fmla="*/ 0 h 11753851"/>
              <a:gd name="T72" fmla="*/ 1509449 w 12269552"/>
              <a:gd name="T73" fmla="*/ 151764 h 11753851"/>
              <a:gd name="T74" fmla="*/ 1357685 w 12269552"/>
              <a:gd name="T75" fmla="*/ 303527 h 11753851"/>
              <a:gd name="T76" fmla="*/ 1205921 w 12269552"/>
              <a:gd name="T77" fmla="*/ 151764 h 11753851"/>
              <a:gd name="T78" fmla="*/ 1357685 w 12269552"/>
              <a:gd name="T79" fmla="*/ 0 h 1175385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269552" h="11753851">
                <a:moveTo>
                  <a:pt x="5478990" y="1790700"/>
                </a:moveTo>
                <a:cubicBezTo>
                  <a:pt x="7986505" y="1790700"/>
                  <a:pt x="7986505" y="1790700"/>
                  <a:pt x="7986505" y="1790700"/>
                </a:cubicBezTo>
                <a:cubicBezTo>
                  <a:pt x="8170440" y="1790700"/>
                  <a:pt x="8335605" y="1862026"/>
                  <a:pt x="8459480" y="1982155"/>
                </a:cubicBezTo>
                <a:cubicBezTo>
                  <a:pt x="10058584" y="3581364"/>
                  <a:pt x="10058584" y="3581364"/>
                  <a:pt x="10058584" y="3581364"/>
                </a:cubicBezTo>
                <a:cubicBezTo>
                  <a:pt x="11383663" y="2256197"/>
                  <a:pt x="11383663" y="2256197"/>
                  <a:pt x="11383663" y="2256197"/>
                </a:cubicBezTo>
                <a:cubicBezTo>
                  <a:pt x="11477507" y="2177363"/>
                  <a:pt x="11597628" y="2132315"/>
                  <a:pt x="11729010" y="2132315"/>
                </a:cubicBezTo>
                <a:cubicBezTo>
                  <a:pt x="12029311" y="2132315"/>
                  <a:pt x="12269552" y="2372572"/>
                  <a:pt x="12269552" y="2669139"/>
                </a:cubicBezTo>
                <a:cubicBezTo>
                  <a:pt x="12269552" y="2796776"/>
                  <a:pt x="12220753" y="2916904"/>
                  <a:pt x="12145678" y="3007000"/>
                </a:cubicBezTo>
                <a:cubicBezTo>
                  <a:pt x="10546573" y="4621226"/>
                  <a:pt x="10546573" y="4621226"/>
                  <a:pt x="10546573" y="4621226"/>
                </a:cubicBezTo>
                <a:cubicBezTo>
                  <a:pt x="10062338" y="5105494"/>
                  <a:pt x="9671946" y="4692552"/>
                  <a:pt x="9671946" y="4692552"/>
                </a:cubicBezTo>
                <a:cubicBezTo>
                  <a:pt x="8692213" y="3709001"/>
                  <a:pt x="8692213" y="3709001"/>
                  <a:pt x="8692213" y="3709001"/>
                </a:cubicBezTo>
                <a:cubicBezTo>
                  <a:pt x="7156923" y="5480895"/>
                  <a:pt x="7156923" y="5480895"/>
                  <a:pt x="7156923" y="5480895"/>
                </a:cubicBezTo>
                <a:cubicBezTo>
                  <a:pt x="8560831" y="6884896"/>
                  <a:pt x="8560831" y="6884896"/>
                  <a:pt x="8560831" y="6884896"/>
                </a:cubicBezTo>
                <a:cubicBezTo>
                  <a:pt x="8560831" y="6884896"/>
                  <a:pt x="8857379" y="7158939"/>
                  <a:pt x="8688459" y="7707025"/>
                </a:cubicBezTo>
                <a:cubicBezTo>
                  <a:pt x="7900169" y="11220781"/>
                  <a:pt x="7900169" y="11220781"/>
                  <a:pt x="7900169" y="11220781"/>
                </a:cubicBezTo>
                <a:cubicBezTo>
                  <a:pt x="7840108" y="11524856"/>
                  <a:pt x="7569837" y="11753851"/>
                  <a:pt x="7247013" y="11753851"/>
                </a:cubicBezTo>
                <a:cubicBezTo>
                  <a:pt x="6879144" y="11753851"/>
                  <a:pt x="6578843" y="11453530"/>
                  <a:pt x="6578843" y="11085637"/>
                </a:cubicBezTo>
                <a:cubicBezTo>
                  <a:pt x="6578843" y="11025572"/>
                  <a:pt x="6586351" y="10969262"/>
                  <a:pt x="6597612" y="10916706"/>
                </a:cubicBezTo>
                <a:cubicBezTo>
                  <a:pt x="7247013" y="8037378"/>
                  <a:pt x="7247013" y="8037378"/>
                  <a:pt x="7247013" y="8037378"/>
                </a:cubicBezTo>
                <a:cubicBezTo>
                  <a:pt x="5647909" y="6483216"/>
                  <a:pt x="5647909" y="6483216"/>
                  <a:pt x="5647909" y="6483216"/>
                </a:cubicBezTo>
                <a:cubicBezTo>
                  <a:pt x="4277784" y="8014854"/>
                  <a:pt x="4277784" y="8014854"/>
                  <a:pt x="4277784" y="8014854"/>
                </a:cubicBezTo>
                <a:cubicBezTo>
                  <a:pt x="4277784" y="8014854"/>
                  <a:pt x="4056312" y="8288897"/>
                  <a:pt x="3463217" y="8270127"/>
                </a:cubicBezTo>
                <a:cubicBezTo>
                  <a:pt x="681676" y="8273881"/>
                  <a:pt x="681676" y="8273881"/>
                  <a:pt x="681676" y="8273881"/>
                </a:cubicBezTo>
                <a:cubicBezTo>
                  <a:pt x="370114" y="8277635"/>
                  <a:pt x="88581" y="8067410"/>
                  <a:pt x="17260" y="7752073"/>
                </a:cubicBezTo>
                <a:cubicBezTo>
                  <a:pt x="-65323" y="7391688"/>
                  <a:pt x="156149" y="7038811"/>
                  <a:pt x="516511" y="6956222"/>
                </a:cubicBezTo>
                <a:cubicBezTo>
                  <a:pt x="572817" y="6944960"/>
                  <a:pt x="629124" y="6941206"/>
                  <a:pt x="685430" y="6941206"/>
                </a:cubicBezTo>
                <a:cubicBezTo>
                  <a:pt x="3080333" y="6948714"/>
                  <a:pt x="3080333" y="6948714"/>
                  <a:pt x="3080333" y="6948714"/>
                </a:cubicBezTo>
                <a:cubicBezTo>
                  <a:pt x="6623888" y="2841824"/>
                  <a:pt x="6623888" y="2841824"/>
                  <a:pt x="6623888" y="2841824"/>
                </a:cubicBezTo>
                <a:lnTo>
                  <a:pt x="5696708" y="2838070"/>
                </a:lnTo>
                <a:cubicBezTo>
                  <a:pt x="4086342" y="4696306"/>
                  <a:pt x="4086342" y="4696306"/>
                  <a:pt x="4086342" y="4696306"/>
                </a:cubicBezTo>
                <a:cubicBezTo>
                  <a:pt x="3992498" y="4812681"/>
                  <a:pt x="3849855" y="4884007"/>
                  <a:pt x="3688443" y="4884007"/>
                </a:cubicBezTo>
                <a:cubicBezTo>
                  <a:pt x="3399403" y="4884007"/>
                  <a:pt x="3166669" y="4651258"/>
                  <a:pt x="3166669" y="4365953"/>
                </a:cubicBezTo>
                <a:cubicBezTo>
                  <a:pt x="3166669" y="4208284"/>
                  <a:pt x="3234237" y="4069386"/>
                  <a:pt x="3343097" y="3975536"/>
                </a:cubicBezTo>
                <a:cubicBezTo>
                  <a:pt x="5077337" y="1978401"/>
                  <a:pt x="5077337" y="1978401"/>
                  <a:pt x="5077337" y="1978401"/>
                </a:cubicBezTo>
                <a:cubicBezTo>
                  <a:pt x="5171181" y="1862026"/>
                  <a:pt x="5313824" y="1790700"/>
                  <a:pt x="5478990" y="1790700"/>
                </a:cubicBezTo>
                <a:close/>
                <a:moveTo>
                  <a:pt x="9252509" y="0"/>
                </a:moveTo>
                <a:cubicBezTo>
                  <a:pt x="9823713" y="0"/>
                  <a:pt x="10286766" y="463053"/>
                  <a:pt x="10286766" y="1034257"/>
                </a:cubicBezTo>
                <a:cubicBezTo>
                  <a:pt x="10286766" y="1605461"/>
                  <a:pt x="9823713" y="2068514"/>
                  <a:pt x="9252509" y="2068514"/>
                </a:cubicBezTo>
                <a:cubicBezTo>
                  <a:pt x="8681305" y="2068514"/>
                  <a:pt x="8218252" y="1605461"/>
                  <a:pt x="8218252" y="1034257"/>
                </a:cubicBezTo>
                <a:cubicBezTo>
                  <a:pt x="8218252" y="463053"/>
                  <a:pt x="8681305" y="0"/>
                  <a:pt x="9252509" y="0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" y="3119444"/>
            <a:ext cx="12193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感谢您在百忙之中浏览我的简历！</a:t>
            </a:r>
            <a:endParaRPr lang="en-US" altLang="zh-CN" dirty="0" smtClean="0"/>
          </a:p>
          <a:p>
            <a:pPr algn="ctr"/>
            <a:r>
              <a:rPr lang="zh-CN" altLang="en-US" dirty="0"/>
              <a:t>也许</a:t>
            </a:r>
            <a:r>
              <a:rPr lang="zh-CN" altLang="en-US" dirty="0" smtClean="0"/>
              <a:t>我的水平、经验不足贵公司招聘要求，但成长的生命远不会停滞与此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期待得到您的恢复与建议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祝近安！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6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c1ec6b4c8718ec3729fa4977e1f43f607344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1140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11403"/>
  <p:tag name="MH_LIBRARY" val="GRAPHIC"/>
  <p:tag name="MH_ORDER" val="Rectangle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11403"/>
  <p:tag name="MH_LIBRARY" val="GRAPHIC"/>
  <p:tag name="MH_ORDER" val="TextBox 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11403"/>
  <p:tag name="MH_LIBRARY" val="GRAPHIC"/>
  <p:tag name="MH_ORDER" val="TextBox 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11403"/>
  <p:tag name="MH_LIBRARY" val="GRAPHIC"/>
  <p:tag name="MH_ORDER" val="文本框 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defRPr dirty="0" smtClean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512</Words>
  <Application>Microsoft Office PowerPoint</Application>
  <PresentationFormat>自定义</PresentationFormat>
  <Paragraphs>138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宋体</vt:lpstr>
      <vt:lpstr>微软雅黑</vt:lpstr>
      <vt:lpstr>Arial</vt:lpstr>
      <vt:lpstr>Bell MT</vt:lpstr>
      <vt:lpstr>Britannic Bold</vt:lpstr>
      <vt:lpstr>Calibri</vt:lpstr>
      <vt:lpstr>Times New Roman</vt:lpstr>
      <vt:lpstr>第一PPT，www.1ppt.com</vt:lpstr>
      <vt:lpstr>个人简历</vt:lpstr>
      <vt:lpstr>个人项目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电脑手机平板</dc:title>
  <dc:creator>www.1ppt.com</dc:creator>
  <cp:keywords>第一PPT模板网：www.1ppt.com</cp:keywords>
  <cp:lastModifiedBy>张 子昊</cp:lastModifiedBy>
  <cp:revision>310</cp:revision>
  <dcterms:created xsi:type="dcterms:W3CDTF">2015-12-21T02:26:22Z</dcterms:created>
  <dcterms:modified xsi:type="dcterms:W3CDTF">2019-03-11T00:22:13Z</dcterms:modified>
</cp:coreProperties>
</file>